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338" r:id="rId3"/>
    <p:sldId id="358" r:id="rId4"/>
    <p:sldId id="359" r:id="rId5"/>
    <p:sldId id="360" r:id="rId6"/>
    <p:sldId id="370" r:id="rId7"/>
    <p:sldId id="366" r:id="rId8"/>
    <p:sldId id="372" r:id="rId9"/>
    <p:sldId id="377" r:id="rId10"/>
    <p:sldId id="373" r:id="rId11"/>
    <p:sldId id="374" r:id="rId12"/>
    <p:sldId id="368" r:id="rId13"/>
    <p:sldId id="378" r:id="rId14"/>
    <p:sldId id="361" r:id="rId15"/>
    <p:sldId id="357" r:id="rId16"/>
    <p:sldId id="375" r:id="rId17"/>
  </p:sldIdLst>
  <p:sldSz cx="9144000" cy="6858000" type="screen4x3"/>
  <p:notesSz cx="7102475" cy="10233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95A5FC-4D35-4C3F-8CC8-A35667FB82AE}">
          <p14:sldIdLst>
            <p14:sldId id="256"/>
            <p14:sldId id="338"/>
            <p14:sldId id="358"/>
            <p14:sldId id="359"/>
            <p14:sldId id="360"/>
            <p14:sldId id="370"/>
            <p14:sldId id="366"/>
            <p14:sldId id="372"/>
            <p14:sldId id="377"/>
            <p14:sldId id="373"/>
            <p14:sldId id="374"/>
            <p14:sldId id="368"/>
            <p14:sldId id="378"/>
            <p14:sldId id="361"/>
            <p14:sldId id="357"/>
            <p14:sldId id="3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C5"/>
    <a:srgbClr val="3366C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5435" autoAdjust="0"/>
  </p:normalViewPr>
  <p:slideViewPr>
    <p:cSldViewPr>
      <p:cViewPr varScale="1">
        <p:scale>
          <a:sx n="96" d="100"/>
          <a:sy n="96" d="100"/>
        </p:scale>
        <p:origin x="72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97F76D5D-1347-44BE-9468-18706034E012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098F2579-E084-4BE5-B155-114E7DEDD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75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rhhivlinkages.org/wp-content/uploads/2013/04/frameworkforprioritylinkages_2005_en.pdf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integrainitiative.org/wp/wp-content/uploads/2015/09/Integra-Steps04-Costs.pdf" TargetMode="External"/><Relationship Id="rId4" Type="http://schemas.openxmlformats.org/officeDocument/2006/relationships/hyperlink" Target="http://www.integrainitiative.org/blog/wp-content/uploads/2013/09/HIV-testing.pdf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F2579-E084-4BE5-B155-114E7DEDDB7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42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F2579-E084-4BE5-B155-114E7DEDDB7D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937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r>
              <a:rPr lang="en-GB" dirty="0" smtClean="0"/>
              <a:t>WHO, UNFPA, IPPF, UNAIDS (2005) </a:t>
            </a:r>
            <a:r>
              <a:rPr lang="en-GB" i="1" dirty="0" smtClean="0"/>
              <a:t>Sexual and reproductive health and HIV/AIDS: a framework for priority linkages</a:t>
            </a:r>
            <a:r>
              <a:rPr lang="en-GB" dirty="0" smtClean="0"/>
              <a:t>. London: IPPF  </a:t>
            </a:r>
            <a:r>
              <a:rPr lang="en-GB" u="sng" dirty="0" smtClean="0">
                <a:hlinkClick r:id="rId3"/>
              </a:rPr>
              <a:t>http://srhhivlinkages.org/wp-content/uploads/2013/04/frameworkforprioritylinkages_2005_en.pdf</a:t>
            </a:r>
            <a:r>
              <a:rPr lang="en-GB" dirty="0" smtClean="0"/>
              <a:t>  Accessed 8 February 2016; Kennedy, C. E., A. B. Spaulding, D. B. </a:t>
            </a:r>
            <a:r>
              <a:rPr lang="en-GB" dirty="0" err="1" smtClean="0"/>
              <a:t>Brickley</a:t>
            </a:r>
            <a:r>
              <a:rPr lang="en-GB" dirty="0" smtClean="0"/>
              <a:t>, L. </a:t>
            </a:r>
            <a:r>
              <a:rPr lang="en-GB" dirty="0" err="1" smtClean="0"/>
              <a:t>Almers</a:t>
            </a:r>
            <a:r>
              <a:rPr lang="en-GB" dirty="0" smtClean="0"/>
              <a:t>, J. </a:t>
            </a:r>
            <a:r>
              <a:rPr lang="en-GB" dirty="0" err="1" smtClean="0"/>
              <a:t>Mirjahangir</a:t>
            </a:r>
            <a:r>
              <a:rPr lang="en-GB" dirty="0" smtClean="0"/>
              <a:t>, L. </a:t>
            </a:r>
            <a:r>
              <a:rPr lang="en-GB" dirty="0" err="1" smtClean="0"/>
              <a:t>Packel</a:t>
            </a:r>
            <a:r>
              <a:rPr lang="en-GB" dirty="0" smtClean="0"/>
              <a:t>, G. E. Kennedy, M. </a:t>
            </a:r>
            <a:r>
              <a:rPr lang="en-GB" dirty="0" err="1" smtClean="0"/>
              <a:t>Mbizvo</a:t>
            </a:r>
            <a:r>
              <a:rPr lang="en-GB" dirty="0" smtClean="0"/>
              <a:t>, L. Collins, K. Osborne (2010) “Linking sexual and reproductive health and HIV interventions: a systematic review.” </a:t>
            </a:r>
            <a:r>
              <a:rPr lang="en-GB" i="1" dirty="0" smtClean="0"/>
              <a:t>Journal of the International AIDS Society</a:t>
            </a:r>
            <a:r>
              <a:rPr lang="en-GB" dirty="0" smtClean="0"/>
              <a:t> </a:t>
            </a:r>
            <a:r>
              <a:rPr lang="en-GB" b="1" dirty="0" smtClean="0"/>
              <a:t>13</a:t>
            </a:r>
            <a:r>
              <a:rPr lang="en-GB" dirty="0" smtClean="0"/>
              <a:t>:26</a:t>
            </a:r>
            <a:endParaRPr lang="en-US" dirty="0" smtClean="0"/>
          </a:p>
          <a:p>
            <a:r>
              <a:rPr lang="en-GB" dirty="0" smtClean="0"/>
              <a:t>Church, K., W. Zhou, G. </a:t>
            </a:r>
            <a:r>
              <a:rPr lang="en-GB" dirty="0" err="1" smtClean="0"/>
              <a:t>Ploubidis</a:t>
            </a:r>
            <a:r>
              <a:rPr lang="en-GB" dirty="0" smtClean="0"/>
              <a:t>, I. </a:t>
            </a:r>
            <a:r>
              <a:rPr lang="en-GB" dirty="0" err="1" smtClean="0"/>
              <a:t>Birdthistle</a:t>
            </a:r>
            <a:r>
              <a:rPr lang="en-GB" dirty="0" smtClean="0"/>
              <a:t>, J. </a:t>
            </a:r>
            <a:r>
              <a:rPr lang="en-GB" dirty="0" err="1" smtClean="0"/>
              <a:t>Kivunaga</a:t>
            </a:r>
            <a:r>
              <a:rPr lang="en-GB" dirty="0" smtClean="0"/>
              <a:t>, I. Askew, C. Warren, S. Mayhew for the INTEGRA Research Team (2013a) “Impact of integration on HIV testing outcomes in FP and PNC cohorts in Kenya” Presentation at Integra Dissemination Meeting, London, July 2013 </a:t>
            </a:r>
            <a:r>
              <a:rPr lang="en-GB" u="sng" dirty="0" smtClean="0">
                <a:hlinkClick r:id="rId4"/>
              </a:rPr>
              <a:t>http://www.integrainitiative.org/blog/wp-content/uploads/2013/09/HIV-testing.pdf</a:t>
            </a:r>
            <a:r>
              <a:rPr lang="en-GB" dirty="0" smtClean="0"/>
              <a:t> Accessed 8 February 2016</a:t>
            </a:r>
            <a:endParaRPr lang="en-US" dirty="0" smtClean="0"/>
          </a:p>
          <a:p>
            <a:r>
              <a:rPr lang="en-GB" dirty="0" smtClean="0"/>
              <a:t>Church, K., A. </a:t>
            </a:r>
            <a:r>
              <a:rPr lang="en-GB" dirty="0" err="1" smtClean="0"/>
              <a:t>Wringe</a:t>
            </a:r>
            <a:r>
              <a:rPr lang="en-GB" dirty="0" smtClean="0"/>
              <a:t>, P. </a:t>
            </a:r>
            <a:r>
              <a:rPr lang="en-GB" dirty="0" err="1" smtClean="0"/>
              <a:t>Fakudze</a:t>
            </a:r>
            <a:r>
              <a:rPr lang="en-GB" dirty="0" smtClean="0"/>
              <a:t>, J. </a:t>
            </a:r>
            <a:r>
              <a:rPr lang="en-GB" dirty="0" err="1" smtClean="0"/>
              <a:t>Kikuvi</a:t>
            </a:r>
            <a:r>
              <a:rPr lang="en-GB" dirty="0" smtClean="0"/>
              <a:t>, Z. </a:t>
            </a:r>
            <a:r>
              <a:rPr lang="en-GB" dirty="0" err="1" smtClean="0"/>
              <a:t>Nhlabatsi</a:t>
            </a:r>
            <a:r>
              <a:rPr lang="en-GB" dirty="0" smtClean="0"/>
              <a:t>, R. </a:t>
            </a:r>
            <a:r>
              <a:rPr lang="en-GB" dirty="0" err="1" smtClean="0"/>
              <a:t>Masuku</a:t>
            </a:r>
            <a:r>
              <a:rPr lang="en-GB" dirty="0" smtClean="0"/>
              <a:t>, S. Mayhew, Integra Initiative (2014) “Reliance on condoms for contraceptive protection among HIV care and treatment clients: a mixed methods study on contraceptive choice and motivation within a generalised epidemic” </a:t>
            </a:r>
            <a:r>
              <a:rPr lang="en-GB" i="1" dirty="0" smtClean="0"/>
              <a:t>Sex </a:t>
            </a:r>
            <a:r>
              <a:rPr lang="en-GB" i="1" dirty="0" err="1" smtClean="0"/>
              <a:t>Transm</a:t>
            </a:r>
            <a:r>
              <a:rPr lang="en-GB" i="1" dirty="0" smtClean="0"/>
              <a:t> Infect</a:t>
            </a:r>
            <a:r>
              <a:rPr lang="en-GB" dirty="0" smtClean="0"/>
              <a:t> </a:t>
            </a:r>
            <a:r>
              <a:rPr lang="en-GB" b="1" dirty="0" smtClean="0"/>
              <a:t>10.1136</a:t>
            </a:r>
            <a:r>
              <a:rPr lang="en-GB" dirty="0" smtClean="0"/>
              <a:t>; </a:t>
            </a:r>
            <a:r>
              <a:rPr lang="en-US" dirty="0" err="1" smtClean="0"/>
              <a:t>Mutemwa</a:t>
            </a:r>
            <a:r>
              <a:rPr lang="en-US" dirty="0" smtClean="0"/>
              <a:t> R., Mayhew S.H., Warren CE, Kimani J., Church K, Integra Initiative, </a:t>
            </a:r>
            <a:r>
              <a:rPr lang="en-US" dirty="0" err="1" smtClean="0"/>
              <a:t>Dualo</a:t>
            </a:r>
            <a:r>
              <a:rPr lang="en-US" dirty="0" smtClean="0"/>
              <a:t> Lao. (forthcoming) Integrating HIV and reproductive health services to increase consistent condom-use for HIV prevention: a </a:t>
            </a:r>
            <a:r>
              <a:rPr lang="en-US" dirty="0" err="1" smtClean="0"/>
              <a:t>multicentre</a:t>
            </a:r>
            <a:r>
              <a:rPr lang="en-US" dirty="0" smtClean="0"/>
              <a:t>, non-randomized trial. </a:t>
            </a:r>
            <a:r>
              <a:rPr lang="en-US" i="1" dirty="0" smtClean="0"/>
              <a:t>Lancet Infectious Diseases - Submitted</a:t>
            </a:r>
            <a:endParaRPr lang="en-US" dirty="0" smtClean="0"/>
          </a:p>
          <a:p>
            <a:r>
              <a:rPr lang="en-GB" dirty="0" err="1" smtClean="0"/>
              <a:t>Mutemwa</a:t>
            </a:r>
            <a:r>
              <a:rPr lang="en-GB" dirty="0" smtClean="0"/>
              <a:t> R., Mayhew S.H., Warren C.E., </a:t>
            </a:r>
            <a:r>
              <a:rPr lang="en-GB" dirty="0" err="1" smtClean="0"/>
              <a:t>Abuya</a:t>
            </a:r>
            <a:r>
              <a:rPr lang="en-GB" dirty="0" smtClean="0"/>
              <a:t> T., </a:t>
            </a:r>
            <a:r>
              <a:rPr lang="en-GB" dirty="0" err="1" smtClean="0"/>
              <a:t>Ndwiga</a:t>
            </a:r>
            <a:r>
              <a:rPr lang="en-GB" dirty="0" smtClean="0"/>
              <a:t> C., </a:t>
            </a:r>
            <a:r>
              <a:rPr lang="en-GB" dirty="0" err="1" smtClean="0"/>
              <a:t>Kivunaga</a:t>
            </a:r>
            <a:r>
              <a:rPr lang="en-GB" dirty="0" smtClean="0"/>
              <a:t> J., Integra Initiative (forthcoming) Does service integration improve technical quality of care in low resource settings? An evaluation of a model integrating HIV care into family planning services in Kenya. </a:t>
            </a:r>
            <a:endParaRPr lang="en-US" dirty="0" smtClean="0"/>
          </a:p>
          <a:p>
            <a:r>
              <a:rPr lang="en-GB" dirty="0" err="1" smtClean="0"/>
              <a:t>Obure</a:t>
            </a:r>
            <a:r>
              <a:rPr lang="en-GB" dirty="0" smtClean="0"/>
              <a:t> C. D., S. Sweeney, V. </a:t>
            </a:r>
            <a:r>
              <a:rPr lang="en-GB" dirty="0" err="1" smtClean="0"/>
              <a:t>Darsamo</a:t>
            </a:r>
            <a:r>
              <a:rPr lang="en-GB" dirty="0" smtClean="0"/>
              <a:t>, C. Michaels-</a:t>
            </a:r>
            <a:r>
              <a:rPr lang="en-GB" dirty="0" err="1" smtClean="0"/>
              <a:t>Igbokwe</a:t>
            </a:r>
            <a:r>
              <a:rPr lang="en-GB" dirty="0" smtClean="0"/>
              <a:t>, L. Guinness, F. </a:t>
            </a:r>
            <a:r>
              <a:rPr lang="en-GB" dirty="0" err="1" smtClean="0"/>
              <a:t>Terris-Presthold</a:t>
            </a:r>
            <a:r>
              <a:rPr lang="en-GB" dirty="0" smtClean="0"/>
              <a:t>, E. </a:t>
            </a:r>
            <a:r>
              <a:rPr lang="en-GB" dirty="0" err="1" smtClean="0"/>
              <a:t>Muketo</a:t>
            </a:r>
            <a:r>
              <a:rPr lang="en-GB" dirty="0" smtClean="0"/>
              <a:t>, Z. </a:t>
            </a:r>
            <a:r>
              <a:rPr lang="en-GB" dirty="0" err="1" smtClean="0"/>
              <a:t>Nhlabatsi</a:t>
            </a:r>
            <a:r>
              <a:rPr lang="en-GB" dirty="0" smtClean="0"/>
              <a:t>, Integra Initiative, C. E. Warren, S. Mayhew, C. Watts, A. </a:t>
            </a:r>
            <a:r>
              <a:rPr lang="en-GB" dirty="0" err="1" smtClean="0"/>
              <a:t>Vassell</a:t>
            </a:r>
            <a:r>
              <a:rPr lang="en-GB" dirty="0" smtClean="0"/>
              <a:t>. (2015) “The Costs of Delivering Integrated HIV and Sexual Reproductive Health Services in Limited Resource Settings.” </a:t>
            </a:r>
            <a:r>
              <a:rPr lang="en-GB" i="1" dirty="0" smtClean="0"/>
              <a:t>PLOS One 2015</a:t>
            </a:r>
            <a:r>
              <a:rPr lang="en-GB" dirty="0" smtClean="0"/>
              <a:t> </a:t>
            </a:r>
            <a:r>
              <a:rPr lang="en-GB" b="1" dirty="0" smtClean="0"/>
              <a:t>10</a:t>
            </a:r>
            <a:r>
              <a:rPr lang="en-GB" dirty="0" smtClean="0"/>
              <a:t>(5); Integra Initiative (2015) </a:t>
            </a:r>
            <a:r>
              <a:rPr lang="en-GB" i="1" dirty="0" smtClean="0"/>
              <a:t>Cost and technical efficiency of integrated HIV and SRH services in Kenya and Swaziland. Steps to Integration Issue 4.</a:t>
            </a:r>
            <a:r>
              <a:rPr lang="en-GB" dirty="0" smtClean="0"/>
              <a:t>  London: IPPF </a:t>
            </a:r>
            <a:r>
              <a:rPr lang="en-GB" u="sng" dirty="0" smtClean="0">
                <a:hlinkClick r:id="rId5"/>
              </a:rPr>
              <a:t>http://www.integrainitiative.org/wp/wp-content/uploads/2015/09/Integra-Steps04-Costs.pdf</a:t>
            </a:r>
            <a:r>
              <a:rPr lang="en-GB" dirty="0" smtClean="0"/>
              <a:t> Accessed 8 February 2016 </a:t>
            </a:r>
            <a:endParaRPr lang="en-US" dirty="0" smtClean="0"/>
          </a:p>
          <a:p>
            <a:r>
              <a:rPr lang="en-GB" dirty="0" smtClean="0"/>
              <a:t>Church, K., A. </a:t>
            </a:r>
            <a:r>
              <a:rPr lang="en-GB" dirty="0" err="1" smtClean="0"/>
              <a:t>Wringe</a:t>
            </a:r>
            <a:r>
              <a:rPr lang="en-GB" dirty="0" smtClean="0"/>
              <a:t>, P. </a:t>
            </a:r>
            <a:r>
              <a:rPr lang="en-GB" dirty="0" err="1" smtClean="0"/>
              <a:t>Fakudze</a:t>
            </a:r>
            <a:r>
              <a:rPr lang="en-GB" dirty="0" smtClean="0"/>
              <a:t>, J. </a:t>
            </a:r>
            <a:r>
              <a:rPr lang="en-GB" dirty="0" err="1" smtClean="0"/>
              <a:t>Kikuvi</a:t>
            </a:r>
            <a:r>
              <a:rPr lang="en-GB" dirty="0" smtClean="0"/>
              <a:t>, D. </a:t>
            </a:r>
            <a:r>
              <a:rPr lang="en-GB" dirty="0" err="1" smtClean="0"/>
              <a:t>Simelane</a:t>
            </a:r>
            <a:r>
              <a:rPr lang="en-GB" dirty="0" smtClean="0"/>
              <a:t>, S. Mayhew and The Integra Initiative (2013b) “Are integrated HIV services less stigmatizing than stand-alone models of care? A comparative case study from Swaziland” </a:t>
            </a:r>
            <a:r>
              <a:rPr lang="en-GB" i="1" dirty="0" smtClean="0"/>
              <a:t>Journal of the International AIDS Society</a:t>
            </a:r>
            <a:r>
              <a:rPr lang="en-GB" dirty="0" smtClean="0"/>
              <a:t> </a:t>
            </a:r>
            <a:r>
              <a:rPr lang="en-GB" b="1" dirty="0" smtClean="0"/>
              <a:t>16:17981</a:t>
            </a:r>
            <a:r>
              <a:rPr lang="en-GB" dirty="0" smtClean="0"/>
              <a:t>; </a:t>
            </a:r>
            <a:r>
              <a:rPr lang="en-GB" dirty="0" err="1" smtClean="0"/>
              <a:t>Colombini</a:t>
            </a:r>
            <a:r>
              <a:rPr lang="en-GB" dirty="0" smtClean="0"/>
              <a:t>, M., R. </a:t>
            </a:r>
            <a:r>
              <a:rPr lang="en-GB" dirty="0" err="1" smtClean="0"/>
              <a:t>Mutemwa</a:t>
            </a:r>
            <a:r>
              <a:rPr lang="en-GB" dirty="0" smtClean="0"/>
              <a:t>, J. </a:t>
            </a:r>
            <a:r>
              <a:rPr lang="en-GB" dirty="0" err="1" smtClean="0"/>
              <a:t>Kivunaga</a:t>
            </a:r>
            <a:r>
              <a:rPr lang="en-GB" dirty="0" smtClean="0"/>
              <a:t>, L. </a:t>
            </a:r>
            <a:r>
              <a:rPr lang="en-GB" dirty="0" err="1" smtClean="0"/>
              <a:t>Stackpool</a:t>
            </a:r>
            <a:r>
              <a:rPr lang="en-GB" dirty="0" smtClean="0"/>
              <a:t>-Moore, S. Mayhew and on behalf of the Integra Initiative (2014) “Experiences of stigma among women living with HIV attending sexual and reproductive health services in Kenya: a qualitative study” </a:t>
            </a:r>
            <a:r>
              <a:rPr lang="en-GB" i="1" dirty="0" smtClean="0"/>
              <a:t>BMC Health Services Research</a:t>
            </a:r>
            <a:r>
              <a:rPr lang="en-GB" dirty="0" smtClean="0"/>
              <a:t> </a:t>
            </a:r>
            <a:r>
              <a:rPr lang="en-GB" b="1" dirty="0" smtClean="0"/>
              <a:t>14</a:t>
            </a:r>
            <a:r>
              <a:rPr lang="en-GB" dirty="0" smtClean="0"/>
              <a:t>:412</a:t>
            </a:r>
            <a:endParaRPr lang="en-US" dirty="0" smtClean="0"/>
          </a:p>
          <a:p>
            <a:r>
              <a:rPr lang="en-GB" dirty="0" smtClean="0"/>
              <a:t>Kennedy, C. E., A. B. Spaulding, D. B. </a:t>
            </a:r>
            <a:r>
              <a:rPr lang="en-GB" dirty="0" err="1" smtClean="0"/>
              <a:t>Brickley</a:t>
            </a:r>
            <a:r>
              <a:rPr lang="en-GB" dirty="0" smtClean="0"/>
              <a:t>, L. </a:t>
            </a:r>
            <a:r>
              <a:rPr lang="en-GB" dirty="0" err="1" smtClean="0"/>
              <a:t>Almers</a:t>
            </a:r>
            <a:r>
              <a:rPr lang="en-GB" dirty="0" smtClean="0"/>
              <a:t>, J. </a:t>
            </a:r>
            <a:r>
              <a:rPr lang="en-GB" dirty="0" err="1" smtClean="0"/>
              <a:t>Mirjahangir</a:t>
            </a:r>
            <a:r>
              <a:rPr lang="en-GB" dirty="0" smtClean="0"/>
              <a:t>, L. </a:t>
            </a:r>
            <a:r>
              <a:rPr lang="en-GB" dirty="0" err="1" smtClean="0"/>
              <a:t>Packel</a:t>
            </a:r>
            <a:r>
              <a:rPr lang="en-GB" dirty="0" smtClean="0"/>
              <a:t>, G. E. Kennedy, M. </a:t>
            </a:r>
            <a:r>
              <a:rPr lang="en-GB" dirty="0" err="1" smtClean="0"/>
              <a:t>Mbizvo</a:t>
            </a:r>
            <a:r>
              <a:rPr lang="en-GB" dirty="0" smtClean="0"/>
              <a:t>, L. Collins, K. Osborne (2010) “Linking sexual and reproductive health and HIV interventions: a systematic review.” </a:t>
            </a:r>
            <a:r>
              <a:rPr lang="en-GB" i="1" dirty="0" smtClean="0"/>
              <a:t>Journal of the International AIDS Society</a:t>
            </a:r>
            <a:r>
              <a:rPr lang="en-GB" dirty="0" smtClean="0"/>
              <a:t> </a:t>
            </a:r>
            <a:r>
              <a:rPr lang="en-GB" b="1" dirty="0" smtClean="0"/>
              <a:t>13</a:t>
            </a:r>
            <a:r>
              <a:rPr lang="en-GB" dirty="0" smtClean="0"/>
              <a:t>:26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F2579-E084-4BE5-B155-114E7DEDDB7D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937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F2579-E084-4BE5-B155-114E7DEDDB7D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937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F2579-E084-4BE5-B155-114E7DEDDB7D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937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F2579-E084-4BE5-B155-114E7DEDDB7D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1312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F2579-E084-4BE5-B155-114E7DEDDB7D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937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F2579-E084-4BE5-B155-114E7DEDDB7D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937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F2579-E084-4BE5-B155-114E7DEDDB7D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937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F2579-E084-4BE5-B155-114E7DEDDB7D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937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F2579-E084-4BE5-B155-114E7DEDDB7D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937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F2579-E084-4BE5-B155-114E7DEDDB7D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937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F2579-E084-4BE5-B155-114E7DEDDB7D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937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F2579-E084-4BE5-B155-114E7DEDDB7D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93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FD48F87-A8A9-4425-944D-1D1805AA174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1062896" y="3732398"/>
            <a:ext cx="6605448" cy="8640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 flipV="1">
            <a:off x="1062896" y="1556790"/>
            <a:ext cx="6605448" cy="21756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6541" y="1776871"/>
            <a:ext cx="5933771" cy="173544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6541" y="3838656"/>
            <a:ext cx="5933771" cy="360039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1446540" y="4198770"/>
            <a:ext cx="5933771" cy="28733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6672"/>
            <a:ext cx="1763688" cy="28892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Date and place</a:t>
            </a:r>
            <a:endParaRPr lang="en-GB" dirty="0"/>
          </a:p>
        </p:txBody>
      </p:sp>
      <p:pic>
        <p:nvPicPr>
          <p:cNvPr id="1026" name="Picture 2" descr="C:\Users\kolevs\Desktop\WHO-EN-BW-H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20907"/>
            <a:ext cx="1645722" cy="50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963" y="5198994"/>
            <a:ext cx="1954264" cy="105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05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4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Filename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09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flipH="1">
            <a:off x="-74" y="1"/>
            <a:ext cx="669599" cy="6857999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 flipH="1">
            <a:off x="-74" y="0"/>
            <a:ext cx="669599" cy="1519999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44425" y="7463"/>
            <a:ext cx="3552600" cy="1519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44425" y="2050767"/>
            <a:ext cx="5169000" cy="4517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599" cy="1519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2551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032" y="6466329"/>
            <a:ext cx="801218" cy="2464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4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75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9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0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4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3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24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4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8229600" cy="4569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2181294-FB94-454D-B9CD-A8582BAF07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98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7DC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SzPct val="60000"/>
        <a:buFont typeface="Wingdings" pitchFamily="2" charset="2"/>
        <a:buChar char="q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who.int/iris/bitstream/10665/186275/1/9789241509565_eng.pdf?ua=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6408712" cy="1735444"/>
          </a:xfrm>
        </p:spPr>
        <p:txBody>
          <a:bodyPr>
            <a:noAutofit/>
          </a:bodyPr>
          <a:lstStyle/>
          <a:p>
            <a:r>
              <a:rPr lang="en-US" sz="2400" dirty="0"/>
              <a:t>HIV prevention in SRH services </a:t>
            </a:r>
            <a:r>
              <a:rPr lang="en-US" sz="2400" dirty="0" smtClean="0"/>
              <a:t>- challenges </a:t>
            </a:r>
            <a:r>
              <a:rPr lang="en-US" sz="2400" dirty="0"/>
              <a:t>and opportunities 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3789040"/>
            <a:ext cx="6624736" cy="684933"/>
          </a:xfrm>
        </p:spPr>
        <p:txBody>
          <a:bodyPr>
            <a:normAutofit/>
          </a:bodyPr>
          <a:lstStyle/>
          <a:p>
            <a:r>
              <a:rPr lang="en-GB" sz="1600" dirty="0" smtClean="0"/>
              <a:t>Petrus Steyn, Scientist, RHR/HRX</a:t>
            </a:r>
          </a:p>
          <a:p>
            <a:endParaRPr lang="en-GB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404664"/>
            <a:ext cx="1763688" cy="28892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Amsterdam, 26 July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34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Health systems that support SRHR and HIV </a:t>
            </a:r>
            <a:r>
              <a:rPr lang="en-US" dirty="0" smtClean="0"/>
              <a:t>integration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Weak </a:t>
            </a:r>
            <a:r>
              <a:rPr lang="en-GB" dirty="0"/>
              <a:t>health systems are responsible for many of the gaps that impede the full enjoyment of the right to health, including SRHR and HIV.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/>
              <a:t>M</a:t>
            </a:r>
            <a:r>
              <a:rPr lang="en-GB" dirty="0" smtClean="0"/>
              <a:t>ore </a:t>
            </a:r>
            <a:r>
              <a:rPr lang="en-GB" dirty="0"/>
              <a:t>comprehensive service delivery.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/>
              <a:t>H</a:t>
            </a:r>
            <a:r>
              <a:rPr lang="en-GB" dirty="0" smtClean="0"/>
              <a:t>ealth </a:t>
            </a:r>
            <a:r>
              <a:rPr lang="en-GB" dirty="0"/>
              <a:t>systems strengthening </a:t>
            </a:r>
            <a:r>
              <a:rPr lang="en-GB" dirty="0" smtClean="0"/>
              <a:t>approach</a:t>
            </a:r>
          </a:p>
          <a:p>
            <a:pPr lvl="1"/>
            <a:r>
              <a:rPr lang="en-GB" dirty="0" smtClean="0"/>
              <a:t>focus </a:t>
            </a:r>
            <a:r>
              <a:rPr lang="en-GB" dirty="0"/>
              <a:t>on coordination mechanisms for SRHR and HIV joint planning, management, financing and administration of linked policy and integrated services; human resources and capacity building; procurement and supply chain management; and health information systems</a:t>
            </a:r>
            <a:r>
              <a:rPr lang="en-GB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73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Integrated services to increase access to and </a:t>
            </a:r>
            <a:r>
              <a:rPr lang="en-US" dirty="0" err="1"/>
              <a:t>utilisation</a:t>
            </a:r>
            <a:r>
              <a:rPr lang="en-US" dirty="0"/>
              <a:t> of SRHR and HIV </a:t>
            </a:r>
            <a:r>
              <a:rPr lang="en-US" dirty="0" smtClean="0"/>
              <a:t>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/>
              <a:t>E</a:t>
            </a:r>
            <a:r>
              <a:rPr lang="en-GB" dirty="0" smtClean="0"/>
              <a:t>nables </a:t>
            </a:r>
            <a:r>
              <a:rPr lang="en-GB" dirty="0"/>
              <a:t>clients to receive as many quality services as possible at the same time and in the same place, especially at the primary healthcare level.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It </a:t>
            </a:r>
            <a:r>
              <a:rPr lang="en-GB" dirty="0"/>
              <a:t>can reduce missed opportunities for accessing health services – particularly among people living with HIV and key </a:t>
            </a:r>
            <a:r>
              <a:rPr lang="en-GB" dirty="0" smtClean="0"/>
              <a:t>populations.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37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Advantages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/>
          </a:bodyPr>
          <a:lstStyle/>
          <a:p>
            <a:pPr lvl="0"/>
            <a:r>
              <a:rPr lang="en-GB" dirty="0" smtClean="0"/>
              <a:t>SRHR and HIV Linkages are bi-directional, with HIV services integrated into existing SRHR services and vice versa with linked responses favourably impacting on both SRHR and HIV outcomes.</a:t>
            </a:r>
            <a:endParaRPr lang="en-US" dirty="0" smtClean="0"/>
          </a:p>
          <a:p>
            <a:endParaRPr lang="en-US" dirty="0"/>
          </a:p>
          <a:p>
            <a:pPr lvl="0"/>
            <a:r>
              <a:rPr lang="en-GB" dirty="0"/>
              <a:t>When SRHR and HIV-related policies, programmes and services are linked, this has the potential to lead to a number of important public health, socio-economic, and individual benefits such as:</a:t>
            </a:r>
            <a:r>
              <a:rPr lang="en-GB" b="1" dirty="0"/>
              <a:t> </a:t>
            </a:r>
            <a:endParaRPr lang="en-US" dirty="0"/>
          </a:p>
        </p:txBody>
      </p:sp>
      <p:pic>
        <p:nvPicPr>
          <p:cNvPr id="4" name="Picture 3" descr="C:\Users\jonandlucy2007\AppData\Local\Microsoft\Windows\INetCacheContent.Word\3-2-theory-of-change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1" t="9470" r="9078" b="6045"/>
          <a:stretch/>
        </p:blipFill>
        <p:spPr bwMode="auto">
          <a:xfrm>
            <a:off x="439386" y="404664"/>
            <a:ext cx="8265228" cy="58326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826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http//toolkit.srhhivlinkages.org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5" y="1436915"/>
            <a:ext cx="9180570" cy="4809672"/>
          </a:xfrm>
        </p:spPr>
      </p:pic>
    </p:spTree>
    <p:extLst>
      <p:ext uri="{BB962C8B-B14F-4D97-AF65-F5344CB8AC3E}">
        <p14:creationId xmlns:p14="http://schemas.microsoft.com/office/powerpoint/2010/main" val="21424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 narrow focus on service integration without looking at broader linkages may not succeed</a:t>
            </a:r>
            <a:endParaRPr lang="en-US" dirty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SRHR and HIV Linkages favourably impact both SRHR and HIV outcomes</a:t>
            </a:r>
            <a:endParaRPr lang="en-GB" dirty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Good resources available to support linkages of SRH and HIV </a:t>
            </a:r>
          </a:p>
          <a:p>
            <a:pPr lvl="0"/>
            <a:endParaRPr lang="en-GB" dirty="0"/>
          </a:p>
          <a:p>
            <a:pPr lvl="0"/>
            <a:r>
              <a:rPr lang="en-GB" dirty="0" smtClean="0"/>
              <a:t>Rolling out of oral </a:t>
            </a:r>
            <a:r>
              <a:rPr lang="en-GB" dirty="0" err="1" smtClean="0"/>
              <a:t>PrEP</a:t>
            </a:r>
            <a:r>
              <a:rPr lang="en-GB" dirty="0" smtClean="0"/>
              <a:t> provides us with a very good opportunity to strengthen linkages 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027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Dec 2015 recommendation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1196752"/>
            <a:ext cx="4330824" cy="51845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Oral </a:t>
            </a:r>
            <a:r>
              <a:rPr lang="en-US" dirty="0" err="1"/>
              <a:t>PrEP</a:t>
            </a:r>
            <a:r>
              <a:rPr lang="en-US" dirty="0"/>
              <a:t> containing TDF should be offered as an additional prevention choice for people at substantial risk of HIV infection as part of combination HIV prevention approaches </a:t>
            </a:r>
          </a:p>
          <a:p>
            <a:endParaRPr lang="en-GB" dirty="0" smtClean="0"/>
          </a:p>
          <a:p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://apps.who.int/iris/bitstream/10665/186275/1/9789241509565_eng.pdf?ua=1</a:t>
            </a:r>
            <a:endParaRPr lang="en-GB" dirty="0"/>
          </a:p>
          <a:p>
            <a:endParaRPr lang="en-GB" dirty="0"/>
          </a:p>
          <a:p>
            <a:endParaRPr lang="en-US" dirty="0"/>
          </a:p>
          <a:p>
            <a:endParaRPr lang="en-GB" b="1" dirty="0" smtClean="0"/>
          </a:p>
          <a:p>
            <a:pPr lvl="1"/>
            <a:endParaRPr lang="en-GB" b="1" i="1" dirty="0" smtClean="0"/>
          </a:p>
          <a:p>
            <a:pPr lvl="1"/>
            <a:endParaRPr lang="en-GB" dirty="0"/>
          </a:p>
        </p:txBody>
      </p:sp>
      <p:pic>
        <p:nvPicPr>
          <p:cNvPr id="4" name="Shape 94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3074394" cy="533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763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20889"/>
            <a:ext cx="8229600" cy="252028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Follow us on Twitter  </a:t>
            </a:r>
            <a:r>
              <a:rPr lang="en-GB" b="1" dirty="0" smtClean="0">
                <a:solidFill>
                  <a:srgbClr val="007DC5"/>
                </a:solidFill>
              </a:rPr>
              <a:t>@HRPresearch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Visit our website  </a:t>
            </a:r>
            <a:r>
              <a:rPr lang="en-GB" b="1" dirty="0" smtClean="0">
                <a:solidFill>
                  <a:srgbClr val="007DC5"/>
                </a:solidFill>
              </a:rPr>
              <a:t>who.int/reproductivehealth</a:t>
            </a:r>
            <a:endParaRPr lang="en-GB" b="1" dirty="0">
              <a:solidFill>
                <a:srgbClr val="007DC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/>
          </a:bodyPr>
          <a:lstStyle/>
          <a:p>
            <a:r>
              <a:rPr lang="en-GB" dirty="0" smtClean="0"/>
              <a:t>Background</a:t>
            </a:r>
          </a:p>
          <a:p>
            <a:endParaRPr lang="en-GB" dirty="0" smtClean="0"/>
          </a:p>
          <a:p>
            <a:r>
              <a:rPr lang="en-GB" dirty="0" smtClean="0"/>
              <a:t>Linkages and integration</a:t>
            </a:r>
          </a:p>
          <a:p>
            <a:endParaRPr lang="en-GB" dirty="0" smtClean="0"/>
          </a:p>
          <a:p>
            <a:r>
              <a:rPr lang="en-GB" dirty="0" smtClean="0"/>
              <a:t>Opportunities and challenges</a:t>
            </a:r>
          </a:p>
          <a:p>
            <a:endParaRPr lang="en-GB" dirty="0" smtClean="0"/>
          </a:p>
          <a:p>
            <a:r>
              <a:rPr lang="en-GB" dirty="0" smtClean="0"/>
              <a:t>Conclusions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b="1" dirty="0" smtClean="0"/>
          </a:p>
          <a:p>
            <a:pPr lvl="1"/>
            <a:endParaRPr lang="en-GB" b="1" i="1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4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Background – SRHR and HIV intimately linked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 fontScale="47500" lnSpcReduction="20000"/>
          </a:bodyPr>
          <a:lstStyle/>
          <a:p>
            <a:r>
              <a:rPr lang="en-GB" sz="5100" dirty="0" smtClean="0"/>
              <a:t>HIV </a:t>
            </a:r>
            <a:r>
              <a:rPr lang="en-GB" sz="5100" dirty="0"/>
              <a:t>is primarily sexually transmitted or associated with pregnancy, birth and breastfeeding. </a:t>
            </a:r>
            <a:endParaRPr lang="en-GB" sz="5100" dirty="0" smtClean="0"/>
          </a:p>
          <a:p>
            <a:endParaRPr lang="en-GB" sz="5100" dirty="0" smtClean="0"/>
          </a:p>
          <a:p>
            <a:r>
              <a:rPr lang="en-GB" sz="5100" dirty="0" smtClean="0"/>
              <a:t>Sexually </a:t>
            </a:r>
            <a:r>
              <a:rPr lang="en-GB" sz="5100" dirty="0"/>
              <a:t>transmitted infections (STIs) such as gonorrhoea, herpes and syphilis </a:t>
            </a:r>
            <a:r>
              <a:rPr lang="en-GB" sz="5100" dirty="0" smtClean="0"/>
              <a:t>can </a:t>
            </a:r>
            <a:r>
              <a:rPr lang="en-GB" sz="5100" dirty="0"/>
              <a:t>increase the risk of HIV acquisition and transmission two- or three-fold. </a:t>
            </a:r>
            <a:endParaRPr lang="en-GB" sz="5100" dirty="0" smtClean="0"/>
          </a:p>
          <a:p>
            <a:endParaRPr lang="en-GB" sz="5100" dirty="0" smtClean="0"/>
          </a:p>
          <a:p>
            <a:r>
              <a:rPr lang="en-GB" sz="5100" dirty="0" smtClean="0"/>
              <a:t>People </a:t>
            </a:r>
            <a:r>
              <a:rPr lang="en-GB" sz="5100" dirty="0"/>
              <a:t>living with HIV have specific SRHR needs, including but not limited to the prevention of mother-to-child transmission of HIV which requires an integrated service delivery response</a:t>
            </a:r>
            <a:r>
              <a:rPr lang="en-GB" sz="5100" dirty="0" smtClean="0"/>
              <a:t>.</a:t>
            </a:r>
          </a:p>
          <a:p>
            <a:endParaRPr lang="en-GB" sz="5100" dirty="0" smtClean="0"/>
          </a:p>
          <a:p>
            <a:r>
              <a:rPr lang="en-GB" sz="5100" dirty="0" smtClean="0"/>
              <a:t>Share common determinants</a:t>
            </a:r>
          </a:p>
          <a:p>
            <a:pPr lvl="1"/>
            <a:r>
              <a:rPr lang="en-GB" sz="4700" dirty="0" smtClean="0"/>
              <a:t>economic </a:t>
            </a:r>
            <a:r>
              <a:rPr lang="en-GB" sz="4700" dirty="0"/>
              <a:t>inequality, limited access to appropriate information, gender inequality, harmful cultural norms and social marginalisation of the most vulnerable populations</a:t>
            </a:r>
            <a:r>
              <a:rPr lang="en-GB" sz="4700" dirty="0" smtClean="0"/>
              <a:t>.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317939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Consensus on the need for SRHR &amp; HIV linkages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040560"/>
          </a:xfrm>
        </p:spPr>
        <p:txBody>
          <a:bodyPr>
            <a:normAutofit fontScale="77500" lnSpcReduction="20000"/>
          </a:bodyPr>
          <a:lstStyle/>
          <a:p>
            <a:r>
              <a:rPr lang="en-GB" sz="3200" dirty="0"/>
              <a:t>The Sustainable Development Goal, SDG 3 — to ensure healthy lives and promote well-being for all at all </a:t>
            </a:r>
            <a:r>
              <a:rPr lang="en-GB" sz="3200" dirty="0" smtClean="0"/>
              <a:t>age</a:t>
            </a:r>
          </a:p>
          <a:p>
            <a:endParaRPr lang="en-GB" sz="3200" dirty="0" smtClean="0"/>
          </a:p>
          <a:p>
            <a:r>
              <a:rPr lang="en-GB" sz="3200" dirty="0" smtClean="0"/>
              <a:t>UN </a:t>
            </a:r>
            <a:r>
              <a:rPr lang="en-GB" sz="3200" dirty="0"/>
              <a:t>Global Strategy for Women’s Children and Adolescent Health (GSWACH) - focus on a comprehensive sexual and reproductive health and rights (SRHR) that includes HIV. </a:t>
            </a:r>
          </a:p>
          <a:p>
            <a:endParaRPr lang="en-GB" sz="3200" dirty="0" smtClean="0"/>
          </a:p>
          <a:p>
            <a:r>
              <a:rPr lang="en-GB" sz="3200" dirty="0" smtClean="0"/>
              <a:t>WHO Reproductive Health Strategy (2004) – includes HIV prevention and care as a core component of SRH</a:t>
            </a:r>
          </a:p>
          <a:p>
            <a:pPr marL="0" indent="0">
              <a:buNone/>
            </a:pPr>
            <a:endParaRPr lang="en-GB" sz="3200" dirty="0" smtClean="0"/>
          </a:p>
          <a:p>
            <a:r>
              <a:rPr lang="en-GB" sz="3200" dirty="0" smtClean="0"/>
              <a:t>Global health sector strategy on HIV, STIs and Hepatitis (2016-2023) – combines targets under Universal Health care 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228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/>
          </a:bodyPr>
          <a:lstStyle/>
          <a:p>
            <a:pPr lvl="0"/>
            <a:r>
              <a:rPr lang="en-GB" dirty="0" smtClean="0"/>
              <a:t>Numerous </a:t>
            </a:r>
            <a:r>
              <a:rPr lang="en-GB" dirty="0"/>
              <a:t>international </a:t>
            </a:r>
            <a:r>
              <a:rPr lang="en-GB" dirty="0" smtClean="0"/>
              <a:t>statements, </a:t>
            </a:r>
            <a:r>
              <a:rPr lang="en-GB" dirty="0"/>
              <a:t>strategies and commitments to supporting SRHR and HIV linkages, including </a:t>
            </a:r>
            <a:endParaRPr lang="en-GB" dirty="0" smtClean="0"/>
          </a:p>
          <a:p>
            <a:pPr lvl="1"/>
            <a:r>
              <a:rPr lang="en-GB" dirty="0" smtClean="0"/>
              <a:t>Alma </a:t>
            </a:r>
            <a:r>
              <a:rPr lang="en-GB" dirty="0"/>
              <a:t>Ata in 1978, </a:t>
            </a:r>
            <a:endParaRPr lang="en-GB" dirty="0" smtClean="0"/>
          </a:p>
          <a:p>
            <a:pPr lvl="1"/>
            <a:r>
              <a:rPr lang="en-GB" dirty="0" smtClean="0"/>
              <a:t>International </a:t>
            </a:r>
            <a:r>
              <a:rPr lang="en-GB" dirty="0"/>
              <a:t>Conference on Population and Development in </a:t>
            </a:r>
            <a:r>
              <a:rPr lang="en-GB" dirty="0" smtClean="0"/>
              <a:t>1994</a:t>
            </a:r>
          </a:p>
          <a:p>
            <a:pPr lvl="1"/>
            <a:r>
              <a:rPr lang="en-GB" dirty="0" smtClean="0"/>
              <a:t>Glion </a:t>
            </a:r>
            <a:r>
              <a:rPr lang="en-GB" dirty="0"/>
              <a:t>Call to Action on Family Planning and HIV/AIDS in Women and Children (May 2004), </a:t>
            </a:r>
            <a:endParaRPr lang="en-GB" dirty="0" smtClean="0"/>
          </a:p>
          <a:p>
            <a:pPr lvl="1"/>
            <a:r>
              <a:rPr lang="en-GB" dirty="0" smtClean="0"/>
              <a:t>Maputo </a:t>
            </a:r>
            <a:r>
              <a:rPr lang="en-GB" dirty="0"/>
              <a:t>Plan of Action (2006), </a:t>
            </a:r>
            <a:endParaRPr lang="en-GB" dirty="0" smtClean="0"/>
          </a:p>
          <a:p>
            <a:pPr lvl="1"/>
            <a:r>
              <a:rPr lang="en-GB" dirty="0" smtClean="0"/>
              <a:t>UNGASS </a:t>
            </a:r>
            <a:r>
              <a:rPr lang="en-GB" dirty="0"/>
              <a:t>Declaration on HIV and AIDS (2011</a:t>
            </a:r>
            <a:r>
              <a:rPr lang="en-GB" dirty="0" smtClean="0"/>
              <a:t>),</a:t>
            </a:r>
          </a:p>
          <a:p>
            <a:pPr lvl="1"/>
            <a:r>
              <a:rPr lang="en-GB" dirty="0" smtClean="0"/>
              <a:t>Political </a:t>
            </a:r>
            <a:r>
              <a:rPr lang="en-GB" dirty="0"/>
              <a:t>Declaration on HIV and </a:t>
            </a:r>
            <a:r>
              <a:rPr lang="en-GB" dirty="0" smtClean="0"/>
              <a:t>AIDS (2016).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99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27" y="172986"/>
            <a:ext cx="9456472" cy="592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1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Linkages and Integration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Linkages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refer to bi-directional synergies in policy, systems and services between SRHR and </a:t>
            </a:r>
            <a:r>
              <a:rPr lang="en-GB" dirty="0" smtClean="0"/>
              <a:t>HIV of which service </a:t>
            </a:r>
            <a:r>
              <a:rPr lang="en-GB" dirty="0"/>
              <a:t>integration is a subset. </a:t>
            </a:r>
            <a:endParaRPr lang="en-GB" dirty="0" smtClean="0"/>
          </a:p>
          <a:p>
            <a:endParaRPr lang="en-US" dirty="0"/>
          </a:p>
          <a:p>
            <a:r>
              <a:rPr lang="en-GB" dirty="0" smtClean="0"/>
              <a:t>Service integration </a:t>
            </a:r>
            <a:r>
              <a:rPr lang="en-GB" dirty="0"/>
              <a:t>refers to </a:t>
            </a:r>
            <a:r>
              <a:rPr lang="en-GB" dirty="0" smtClean="0"/>
              <a:t>the </a:t>
            </a:r>
            <a:r>
              <a:rPr lang="en-GB" dirty="0"/>
              <a:t>management and delivery of health services so that clients receive </a:t>
            </a:r>
            <a:r>
              <a:rPr lang="en-GB" dirty="0" smtClean="0"/>
              <a:t>SRH and HIV services according </a:t>
            </a:r>
            <a:r>
              <a:rPr lang="en-GB" dirty="0"/>
              <a:t>to their needs over time and across different levels of the health </a:t>
            </a:r>
            <a:r>
              <a:rPr lang="en-GB" dirty="0" smtClean="0"/>
              <a:t>system</a:t>
            </a:r>
          </a:p>
          <a:p>
            <a:endParaRPr lang="en-GB" dirty="0"/>
          </a:p>
          <a:p>
            <a:r>
              <a:rPr lang="en-GB" dirty="0" smtClean="0"/>
              <a:t>Experience challenges in service integration and therefore important to address the broader linkages 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19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132856"/>
            <a:ext cx="8208912" cy="834955"/>
          </a:xfrm>
        </p:spPr>
        <p:txBody>
          <a:bodyPr>
            <a:normAutofit/>
          </a:bodyPr>
          <a:lstStyle/>
          <a:p>
            <a:pPr algn="ctr"/>
            <a:r>
              <a:rPr lang="en-GB" sz="4400" dirty="0"/>
              <a:t>Opportunities and </a:t>
            </a:r>
            <a:r>
              <a:rPr lang="en-GB" sz="4400" dirty="0" smtClean="0"/>
              <a:t>challenges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70280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An enabling environment for a linked SRHR and HIV </a:t>
            </a:r>
            <a:r>
              <a:rPr lang="en-GB" dirty="0" smtClean="0"/>
              <a:t>response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Structural </a:t>
            </a:r>
            <a:r>
              <a:rPr lang="en-GB" dirty="0"/>
              <a:t>determinants of gender inequality, stigma and discrimination and a restrictive legal environment need to be addressed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It </a:t>
            </a:r>
            <a:r>
              <a:rPr lang="en-GB" dirty="0"/>
              <a:t>also requires linkages between national HIV and SRHR policies, strategies, guidelines and operational plans, and funding</a:t>
            </a:r>
            <a:r>
              <a:rPr lang="en-GB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53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logo - Presentation TEMPLATE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logo - Presentation TEMPLATE 2014</Template>
  <TotalTime>11745</TotalTime>
  <Words>1389</Words>
  <Application>Microsoft Office PowerPoint</Application>
  <PresentationFormat>On-screen Show (4:3)</PresentationFormat>
  <Paragraphs>106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Wingdings</vt:lpstr>
      <vt:lpstr>new logo - Presentation TEMPLATE 2014</vt:lpstr>
      <vt:lpstr>HIV prevention in SRH services - challenges and opportunities </vt:lpstr>
      <vt:lpstr>Outline</vt:lpstr>
      <vt:lpstr>Background – SRHR and HIV intimately linked </vt:lpstr>
      <vt:lpstr>Consensus on the need for SRHR &amp; HIV linkages</vt:lpstr>
      <vt:lpstr>Background</vt:lpstr>
      <vt:lpstr>PowerPoint Presentation</vt:lpstr>
      <vt:lpstr>Linkages and Integration</vt:lpstr>
      <vt:lpstr>Opportunities and challenges</vt:lpstr>
      <vt:lpstr>An enabling environment for a linked SRHR and HIV response</vt:lpstr>
      <vt:lpstr>Health systems that support SRHR and HIV integration</vt:lpstr>
      <vt:lpstr>Integrated services to increase access to and utilisation of SRHR and HIV services</vt:lpstr>
      <vt:lpstr>Advantages</vt:lpstr>
      <vt:lpstr>http//toolkit.srhhivlinkages.org</vt:lpstr>
      <vt:lpstr>Conclusion</vt:lpstr>
      <vt:lpstr>WHO Dec 2015 recommendation </vt:lpstr>
      <vt:lpstr>PowerPoint Presentation</vt:lpstr>
    </vt:vector>
  </TitlesOfParts>
  <Company>WHO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CORDERO, Joanna Paula</dc:creator>
  <cp:lastModifiedBy>Saal</cp:lastModifiedBy>
  <cp:revision>273</cp:revision>
  <cp:lastPrinted>2015-11-06T14:22:17Z</cp:lastPrinted>
  <dcterms:created xsi:type="dcterms:W3CDTF">2015-10-28T15:41:06Z</dcterms:created>
  <dcterms:modified xsi:type="dcterms:W3CDTF">2018-07-25T14:53:40Z</dcterms:modified>
</cp:coreProperties>
</file>